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06" r:id="rId2"/>
    <p:sldId id="407" r:id="rId3"/>
    <p:sldId id="422" r:id="rId4"/>
    <p:sldId id="408" r:id="rId5"/>
    <p:sldId id="436" r:id="rId6"/>
    <p:sldId id="409" r:id="rId7"/>
    <p:sldId id="428" r:id="rId8"/>
    <p:sldId id="438" r:id="rId9"/>
    <p:sldId id="437" r:id="rId10"/>
    <p:sldId id="411" r:id="rId11"/>
    <p:sldId id="412" r:id="rId12"/>
    <p:sldId id="413" r:id="rId13"/>
    <p:sldId id="439" r:id="rId14"/>
    <p:sldId id="440" r:id="rId15"/>
    <p:sldId id="419" r:id="rId16"/>
    <p:sldId id="429" r:id="rId17"/>
    <p:sldId id="420" r:id="rId18"/>
    <p:sldId id="421" r:id="rId19"/>
    <p:sldId id="441" r:id="rId20"/>
    <p:sldId id="442" r:id="rId2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6482" autoAdjust="0"/>
  </p:normalViewPr>
  <p:slideViewPr>
    <p:cSldViewPr>
      <p:cViewPr>
        <p:scale>
          <a:sx n="70" d="100"/>
          <a:sy n="70" d="100"/>
        </p:scale>
        <p:origin x="200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Computer graphics </a:t>
            </a:r>
            <a:r>
              <a:rPr lang="cs-CZ" b="1" dirty="0"/>
              <a:t>III – </a:t>
            </a:r>
            <a:br>
              <a:rPr lang="cs-CZ" b="1" dirty="0"/>
            </a:br>
            <a:r>
              <a:rPr lang="en-US" b="1" dirty="0"/>
              <a:t>					Path tracing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/>
              <a:t>Jaroslav Křivánek, MFF UK</a:t>
            </a:r>
          </a:p>
          <a:p>
            <a:pPr eaLnBrk="1" hangingPunct="1"/>
            <a:r>
              <a:rPr lang="en-US" sz="2000" dirty="0">
                <a:hlinkClick r:id="rId2"/>
              </a:rPr>
              <a:t>Jaroslav.Krivanek@mff.cuni.cz</a:t>
            </a:r>
            <a:endParaRPr lang="cs-CZ" sz="2000" dirty="0"/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/>
              <a:t>We usually sample the direction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dirty="0"/>
              <a:t> from a pdf similar to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			</a:t>
            </a:r>
            <a:r>
              <a:rPr lang="cs-CZ" i="1" dirty="0"/>
              <a:t>f</a:t>
            </a:r>
            <a:r>
              <a:rPr lang="cs-CZ" i="1" baseline="-25000" dirty="0"/>
              <a:t>r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) cos </a:t>
            </a:r>
            <a:r>
              <a:rPr lang="cs-CZ" dirty="0" err="1">
                <a:latin typeface="Symbol" pitchFamily="18" charset="2"/>
              </a:rPr>
              <a:t>q</a:t>
            </a:r>
            <a:r>
              <a:rPr lang="cs-CZ" baseline="-25000" dirty="0" err="1"/>
              <a:t>i</a:t>
            </a:r>
            <a:endParaRPr lang="cs-CZ" baseline="-25000" dirty="0"/>
          </a:p>
          <a:p>
            <a:pPr lvl="1"/>
            <a:endParaRPr lang="cs-CZ" dirty="0"/>
          </a:p>
          <a:p>
            <a:pPr lvl="1"/>
            <a:r>
              <a:rPr lang="en-US" dirty="0"/>
              <a:t>Ideally, we would want to sample proportionally to the integrand itself</a:t>
            </a:r>
            <a:br>
              <a:rPr lang="cs-CZ" dirty="0"/>
            </a:br>
            <a:br>
              <a:rPr lang="cs-CZ" dirty="0"/>
            </a:br>
            <a:r>
              <a:rPr lang="cs-CZ" dirty="0"/>
              <a:t>			</a:t>
            </a:r>
            <a:r>
              <a:rPr lang="cs-CZ" i="1" dirty="0"/>
              <a:t>L</a:t>
            </a:r>
            <a:r>
              <a:rPr lang="cs-CZ" baseline="-25000" dirty="0"/>
              <a:t>i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) </a:t>
            </a:r>
            <a:r>
              <a:rPr lang="cs-CZ" i="1" dirty="0"/>
              <a:t>f</a:t>
            </a:r>
            <a:r>
              <a:rPr lang="cs-CZ" i="1" baseline="-25000" dirty="0"/>
              <a:t>r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) cos </a:t>
            </a:r>
            <a:r>
              <a:rPr lang="cs-CZ" dirty="0" err="1">
                <a:latin typeface="Symbol" pitchFamily="18" charset="2"/>
              </a:rPr>
              <a:t>q</a:t>
            </a:r>
            <a:r>
              <a:rPr lang="cs-CZ" baseline="-25000" dirty="0" err="1"/>
              <a:t>i</a:t>
            </a:r>
            <a:r>
              <a:rPr lang="cs-CZ" dirty="0"/>
              <a:t>, </a:t>
            </a:r>
            <a:br>
              <a:rPr lang="cs-CZ" dirty="0"/>
            </a:br>
            <a:br>
              <a:rPr lang="cs-CZ" dirty="0"/>
            </a:br>
            <a:r>
              <a:rPr lang="en-US" dirty="0"/>
              <a:t>but this is difficult, because we do not know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upfront.</a:t>
            </a:r>
            <a:br>
              <a:rPr lang="en-US" dirty="0"/>
            </a:br>
            <a:r>
              <a:rPr lang="en-US" dirty="0"/>
              <a:t>With some precomputation, it is possible to use a rough estimate of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  </a:t>
            </a:r>
            <a:r>
              <a:rPr lang="en-US" dirty="0"/>
              <a:t>for sampling [Jensen 95, </a:t>
            </a:r>
            <a:r>
              <a:rPr lang="en-US" dirty="0" err="1"/>
              <a:t>Vorba</a:t>
            </a:r>
            <a:r>
              <a:rPr lang="en-US" dirty="0"/>
              <a:t> et al. 2014], cf. “guiding”.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/>
              <a:t>Direction sampling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3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BRDF </a:t>
            </a:r>
            <a:r>
              <a:rPr lang="en-US" dirty="0"/>
              <a:t>importance</a:t>
            </a:r>
            <a:r>
              <a:rPr lang="cs-CZ" dirty="0"/>
              <a:t> </a:t>
            </a:r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see what happens when the pdf is </a:t>
            </a:r>
            <a:r>
              <a:rPr lang="en-US" b="1" dirty="0"/>
              <a:t>exactly proportional</a:t>
            </a:r>
            <a:r>
              <a:rPr lang="en-US" dirty="0"/>
              <a:t> to </a:t>
            </a:r>
            <a:r>
              <a:rPr lang="cs-CZ" i="1" dirty="0"/>
              <a:t>f</a:t>
            </a:r>
            <a:r>
              <a:rPr lang="cs-CZ" i="1" baseline="-25000" dirty="0"/>
              <a:t>r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) cos </a:t>
            </a:r>
            <a:r>
              <a:rPr lang="cs-CZ" dirty="0" err="1">
                <a:latin typeface="Symbol" pitchFamily="18" charset="2"/>
              </a:rPr>
              <a:t>q</a:t>
            </a:r>
            <a:r>
              <a:rPr lang="cs-CZ" baseline="-25000" dirty="0" err="1"/>
              <a:t>i</a:t>
            </a:r>
            <a:r>
              <a:rPr lang="cs-CZ" dirty="0"/>
              <a:t> ?</a:t>
            </a:r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Normalization (recall that a pdf must integrate to </a:t>
            </a:r>
            <a:r>
              <a:rPr lang="cs-CZ" dirty="0"/>
              <a:t>1)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graphicFrame>
        <p:nvGraphicFramePr>
          <p:cNvPr id="406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68389"/>
              </p:ext>
            </p:extLst>
          </p:nvPr>
        </p:nvGraphicFramePr>
        <p:xfrm>
          <a:off x="3036090" y="3831158"/>
          <a:ext cx="38036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3" name="Rovnice" r:id="rId3" imgW="1650960" imgH="596880" progId="Equation.3">
                  <p:embed/>
                </p:oleObj>
              </mc:Choice>
              <mc:Fallback>
                <p:oleObj name="Rovnice" r:id="rId3" imgW="16509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90" y="3831158"/>
                        <a:ext cx="3803650" cy="13684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93746"/>
              </p:ext>
            </p:extLst>
          </p:nvPr>
        </p:nvGraphicFramePr>
        <p:xfrm>
          <a:off x="2582863" y="2617093"/>
          <a:ext cx="3978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4" name="Rovnice" r:id="rId5" imgW="1726920" imgH="228600" progId="Equation.3">
                  <p:embed/>
                </p:oleObj>
              </mc:Choice>
              <mc:Fallback>
                <p:oleObj name="Rovnice" r:id="rId5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2617093"/>
                        <a:ext cx="3978275" cy="5238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08397"/>
              </p:ext>
            </p:extLst>
          </p:nvPr>
        </p:nvGraphicFramePr>
        <p:xfrm>
          <a:off x="1783464" y="4047902"/>
          <a:ext cx="11699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5" name="Rovnice" r:id="rId7" imgW="507960" imgH="215640" progId="Equation.3">
                  <p:embed/>
                </p:oleObj>
              </mc:Choice>
              <mc:Fallback>
                <p:oleObj name="Rovnice" r:id="rId7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64" y="4047902"/>
                        <a:ext cx="1169988" cy="4953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767242" y="4335487"/>
            <a:ext cx="5973110" cy="1901825"/>
            <a:chOff x="2123728" y="3861048"/>
            <a:chExt cx="5973110" cy="1901825"/>
          </a:xfrm>
        </p:grpSpPr>
        <p:sp>
          <p:nvSpPr>
            <p:cNvPr id="10" name="TextBox 9"/>
            <p:cNvSpPr txBox="1"/>
            <p:nvPr/>
          </p:nvSpPr>
          <p:spPr>
            <a:xfrm>
              <a:off x="2123728" y="5301208"/>
              <a:ext cx="5973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The normalization factor is nothing but the reflectance </a:t>
              </a:r>
              <a:r>
                <a:rPr lang="cs-CZ" sz="2400" dirty="0">
                  <a:latin typeface="Symbol" pitchFamily="18" charset="2"/>
                </a:rPr>
                <a:t>r</a:t>
              </a:r>
              <a:endParaRPr lang="en-US" sz="2400" dirty="0">
                <a:latin typeface="Symbol" pitchFamily="18" charset="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3861048"/>
              <a:ext cx="396044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843808" y="4738792"/>
              <a:ext cx="48980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42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4653136"/>
            <a:ext cx="87129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2060848"/>
            <a:ext cx="87129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BRDF IS </a:t>
            </a:r>
            <a:r>
              <a:rPr lang="en-US" dirty="0"/>
              <a:t>in a path tracer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Courier New" pitchFamily="49" charset="0"/>
              </a:rPr>
              <a:t>Throughput update for a general pdf</a:t>
            </a:r>
            <a:endParaRPr lang="cs-CZ" dirty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		...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2000" b="1" dirty="0">
                <a:latin typeface="Courier New" pitchFamily="49" charset="0"/>
              </a:rPr>
              <a:t>dot(</a:t>
            </a:r>
            <a:r>
              <a:rPr lang="cs-CZ" sz="2000" b="1" dirty="0">
                <a:latin typeface="Courier New" pitchFamily="49" charset="0"/>
              </a:rPr>
              <a:t>.</a:t>
            </a:r>
            <a:r>
              <a:rPr lang="en-US" sz="2000" b="1" dirty="0">
                <a:latin typeface="Courier New" pitchFamily="49" charset="0"/>
              </a:rPr>
              <a:t>) / (</a:t>
            </a:r>
            <a:r>
              <a:rPr lang="cs-CZ" sz="2000" b="1" dirty="0">
                <a:latin typeface="Courier New" pitchFamily="49" charset="0"/>
              </a:rPr>
              <a:t> </a:t>
            </a:r>
            <a:r>
              <a:rPr lang="el-GR" sz="2000" b="1" dirty="0">
                <a:latin typeface="Courier New" pitchFamily="49" charset="0"/>
                <a:cs typeface="Courier New" pitchFamily="49" charset="0"/>
              </a:rPr>
              <a:t>ρ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p</a:t>
            </a:r>
            <a:r>
              <a:rPr lang="cs-CZ" sz="2000" b="1" dirty="0">
                <a:latin typeface="Courier New" pitchFamily="49" charset="0"/>
              </a:rPr>
              <a:t>(w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cs-CZ" sz="2000" b="1" dirty="0">
                <a:latin typeface="Courier New" pitchFamily="49" charset="0"/>
              </a:rPr>
              <a:t>) </a:t>
            </a:r>
            <a:r>
              <a:rPr lang="en-US" sz="2000" b="1" dirty="0">
                <a:latin typeface="Courier New" pitchFamily="49" charset="0"/>
              </a:rPr>
              <a:t>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+mj-lt"/>
              <a:cs typeface="Courier New" pitchFamily="49" charset="0"/>
            </a:endParaRPr>
          </a:p>
          <a:p>
            <a:r>
              <a:rPr lang="en-US" dirty="0">
                <a:latin typeface="+mj-lt"/>
                <a:cs typeface="Courier New" pitchFamily="49" charset="0"/>
              </a:rPr>
              <a:t>A pdf that is exactly proportional to BRDF * cos keeps the throughput constant because the different terms cancel out!</a:t>
            </a:r>
            <a:endParaRPr lang="cs-CZ" dirty="0">
              <a:latin typeface="+mj-lt"/>
              <a:cs typeface="Courier New" pitchFamily="49" charset="0"/>
            </a:endParaRPr>
          </a:p>
          <a:p>
            <a:pPr>
              <a:buNone/>
            </a:pPr>
            <a:endParaRPr lang="cs-CZ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*= 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Physicists and nuclear engineers call this the “</a:t>
            </a:r>
            <a:r>
              <a:rPr lang="en-US" b="1" dirty="0"/>
              <a:t>analog</a:t>
            </a:r>
            <a:r>
              <a:rPr lang="en-US" dirty="0"/>
              <a:t>” simulation, because this is how real particles behave.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graphicFrame>
        <p:nvGraphicFramePr>
          <p:cNvPr id="407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764675"/>
              </p:ext>
            </p:extLst>
          </p:nvPr>
        </p:nvGraphicFramePr>
        <p:xfrm>
          <a:off x="2290763" y="4057253"/>
          <a:ext cx="4560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3" name="Rovnice" r:id="rId3" imgW="1981080" imgH="228600" progId="Equation.3">
                  <p:embed/>
                </p:oleObj>
              </mc:Choice>
              <mc:Fallback>
                <p:oleObj name="Rovnice" r:id="rId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4057253"/>
                        <a:ext cx="4560887" cy="5238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EC1D-0013-4834-AF79-1EDE177B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guiding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0F4-CC7E-4657-839F-28B0A08E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3E7D3-D240-4AEA-AA7F-C00F080F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5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EEED2EEC-C844-4AA9-904B-B5A8CDA9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9"/>
          <a:stretch/>
        </p:blipFill>
        <p:spPr bwMode="auto">
          <a:xfrm>
            <a:off x="395536" y="1268760"/>
            <a:ext cx="12529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AEB4D0-081E-4571-A743-EA348411B05D}"/>
              </a:ext>
            </a:extLst>
          </p:cNvPr>
          <p:cNvSpPr/>
          <p:nvPr/>
        </p:nvSpPr>
        <p:spPr>
          <a:xfrm>
            <a:off x="395536" y="5689937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Karlík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Šik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Ritschel</a:t>
            </a:r>
            <a:r>
              <a:rPr lang="en-US" dirty="0">
                <a:latin typeface="+mj-lt"/>
              </a:rPr>
              <a:t>,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  </a:t>
            </a:r>
            <a:r>
              <a:rPr lang="en-US" b="1" dirty="0">
                <a:latin typeface="+mj-lt"/>
              </a:rPr>
              <a:t>On-line Learning of Parametric Mixture Models for Light Transport Simulation</a:t>
            </a:r>
            <a:r>
              <a:rPr lang="en-US" dirty="0">
                <a:latin typeface="+mj-lt"/>
              </a:rPr>
              <a:t>.  </a:t>
            </a:r>
            <a:r>
              <a:rPr lang="en-US" i="1" dirty="0">
                <a:latin typeface="+mj-lt"/>
              </a:rPr>
              <a:t>ACM SIGGRAPH 2014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EC1D-0013-4834-AF79-1EDE177B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guiding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0F4-CC7E-4657-839F-28B0A08E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3E7D3-D240-4AEA-AA7F-C00F080F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5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EEED2EEC-C844-4AA9-904B-B5A8CDA9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9"/>
          <a:stretch/>
        </p:blipFill>
        <p:spPr bwMode="auto">
          <a:xfrm>
            <a:off x="-3852936" y="1268760"/>
            <a:ext cx="12529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AEB4D0-081E-4571-A743-EA348411B05D}"/>
              </a:ext>
            </a:extLst>
          </p:cNvPr>
          <p:cNvSpPr/>
          <p:nvPr/>
        </p:nvSpPr>
        <p:spPr>
          <a:xfrm>
            <a:off x="395536" y="5689937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Karlík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Šik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Ritschel</a:t>
            </a:r>
            <a:r>
              <a:rPr lang="en-US" dirty="0">
                <a:latin typeface="+mj-lt"/>
              </a:rPr>
              <a:t>,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  </a:t>
            </a:r>
            <a:r>
              <a:rPr lang="en-US" b="1" dirty="0">
                <a:latin typeface="+mj-lt"/>
              </a:rPr>
              <a:t>On-line Learning of Parametric Mixture Models for Light Transport Simulation</a:t>
            </a:r>
            <a:r>
              <a:rPr lang="en-US" dirty="0">
                <a:latin typeface="+mj-lt"/>
              </a:rPr>
              <a:t>.  </a:t>
            </a:r>
            <a:r>
              <a:rPr lang="en-US" i="1" dirty="0">
                <a:latin typeface="+mj-lt"/>
              </a:rPr>
              <a:t>ACM SIGGRAPH 2014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282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en-US" b="1" dirty="0"/>
              <a:t>Direct illumination calculation in a path tracer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921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illumination</a:t>
            </a:r>
            <a:r>
              <a:rPr lang="cs-CZ" dirty="0"/>
              <a:t>: </a:t>
            </a:r>
            <a:r>
              <a:rPr lang="en-US" dirty="0"/>
              <a:t>Two strategies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04248" y="5901115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+mj-lt"/>
              </a:rPr>
              <a:t>Image: Alexander </a:t>
            </a:r>
            <a:r>
              <a:rPr lang="cs-CZ" sz="1400" dirty="0" err="1">
                <a:latin typeface="+mj-lt"/>
              </a:rPr>
              <a:t>Wilkie</a:t>
            </a:r>
            <a:endParaRPr lang="en-US" sz="1400" dirty="0">
              <a:latin typeface="+mj-lt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860032" y="3421707"/>
            <a:ext cx="4208682" cy="2455565"/>
            <a:chOff x="4860032" y="3421707"/>
            <a:chExt cx="4208682" cy="24555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3421707"/>
              <a:ext cx="4208682" cy="245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>
            <a:xfrm>
              <a:off x="6444208" y="4077072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700200" y="5157192"/>
              <a:ext cx="136851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path vertex  </a:t>
            </a:r>
            <a:r>
              <a:rPr lang="cs-CZ" b="1" dirty="0"/>
              <a:t>x</a:t>
            </a:r>
            <a:r>
              <a:rPr lang="en-US" dirty="0"/>
              <a:t>, we are calculating </a:t>
            </a:r>
            <a:r>
              <a:rPr lang="en-US" b="1" dirty="0"/>
              <a:t>direct illumination</a:t>
            </a:r>
            <a:endParaRPr lang="en-US" dirty="0"/>
          </a:p>
          <a:p>
            <a:pPr lvl="1"/>
            <a:r>
              <a:rPr lang="en-US" dirty="0"/>
              <a:t>i.e. radiance reflected from a point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on a surface exclusively due to the light coming directly from the sources</a:t>
            </a:r>
            <a:endParaRPr lang="cs-CZ" dirty="0"/>
          </a:p>
          <a:p>
            <a:endParaRPr lang="en-US" b="1" dirty="0"/>
          </a:p>
          <a:p>
            <a:r>
              <a:rPr lang="en-US" dirty="0"/>
              <a:t>Two sampling strategies</a:t>
            </a:r>
            <a:endParaRPr lang="cs-CZ" dirty="0"/>
          </a:p>
          <a:p>
            <a:pPr marL="784225" lvl="1" indent="-457200">
              <a:buFont typeface="+mj-lt"/>
              <a:buAutoNum type="arabicPeriod"/>
            </a:pPr>
            <a:r>
              <a:rPr lang="cs-CZ" b="1" dirty="0"/>
              <a:t>BRDF</a:t>
            </a:r>
            <a:r>
              <a:rPr lang="en-US" b="1" dirty="0"/>
              <a:t>-proportional sampling</a:t>
            </a:r>
            <a:endParaRPr lang="cs-CZ" b="1" dirty="0"/>
          </a:p>
          <a:p>
            <a:pPr marL="784225" lvl="1" indent="-457200">
              <a:buFont typeface="+mj-lt"/>
              <a:buAutoNum type="arabicPeriod"/>
            </a:pPr>
            <a:r>
              <a:rPr lang="en-US" b="1" dirty="0"/>
              <a:t>Light source area sampling</a:t>
            </a:r>
          </a:p>
        </p:txBody>
      </p:sp>
    </p:spTree>
    <p:extLst>
      <p:ext uri="{BB962C8B-B14F-4D97-AF65-F5344CB8AC3E}">
        <p14:creationId xmlns:p14="http://schemas.microsoft.com/office/powerpoint/2010/main" val="325633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 of MIS in a path tracer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path vertex</a:t>
            </a:r>
            <a:r>
              <a:rPr lang="cs-CZ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Generate an explicit shadow ray for the techniques </a:t>
            </a:r>
            <a:r>
              <a:rPr lang="cs-CZ" dirty="0"/>
              <a:t>p</a:t>
            </a:r>
            <a:r>
              <a:rPr lang="en-US" baseline="-25000" dirty="0"/>
              <a:t>b</a:t>
            </a:r>
            <a:r>
              <a:rPr lang="cs-CZ" dirty="0"/>
              <a:t> (</a:t>
            </a:r>
            <a:r>
              <a:rPr lang="en-US" dirty="0"/>
              <a:t>light source area sampling – a.k.a. “next event estimation”</a:t>
            </a:r>
            <a:r>
              <a:rPr lang="cs-CZ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Secondary ray for technique </a:t>
            </a:r>
            <a:r>
              <a:rPr lang="cs-CZ" dirty="0"/>
              <a:t>p</a:t>
            </a:r>
            <a:r>
              <a:rPr lang="en-US" baseline="-25000" dirty="0"/>
              <a:t>a</a:t>
            </a:r>
            <a:r>
              <a:rPr lang="cs-CZ" dirty="0"/>
              <a:t> (</a:t>
            </a:r>
            <a:r>
              <a:rPr lang="en-US" dirty="0"/>
              <a:t>BRDF sampling</a:t>
            </a:r>
            <a:r>
              <a:rPr lang="cs-CZ" dirty="0"/>
              <a:t>)</a:t>
            </a:r>
          </a:p>
          <a:p>
            <a:pPr lvl="2"/>
            <a:r>
              <a:rPr lang="en-US" dirty="0"/>
              <a:t>One ray can be shared for the calculation of both</a:t>
            </a:r>
            <a:r>
              <a:rPr lang="en-US" b="1" dirty="0"/>
              <a:t> direct </a:t>
            </a:r>
            <a:r>
              <a:rPr lang="en-US" dirty="0"/>
              <a:t>and </a:t>
            </a:r>
            <a:r>
              <a:rPr lang="en-US" b="1" dirty="0"/>
              <a:t>indirect </a:t>
            </a:r>
            <a:r>
              <a:rPr lang="en-US" dirty="0"/>
              <a:t>illumination</a:t>
            </a:r>
            <a:endParaRPr lang="cs-CZ" dirty="0"/>
          </a:p>
          <a:p>
            <a:pPr lvl="2"/>
            <a:r>
              <a:rPr lang="en-US" dirty="0"/>
              <a:t>But the MIS weight is – of course – applied only on the direct term </a:t>
            </a:r>
            <a:r>
              <a:rPr lang="cs-CZ" dirty="0"/>
              <a:t>(</a:t>
            </a:r>
            <a:r>
              <a:rPr lang="en-US" dirty="0"/>
              <a:t>indirect illumination is added unweighted because there is no second technique to calculate it</a:t>
            </a:r>
            <a:r>
              <a:rPr lang="cs-CZ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9179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multiple light sources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/>
              <a:t>Option </a:t>
            </a:r>
            <a:r>
              <a:rPr lang="cs-CZ" dirty="0"/>
              <a:t>1: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Loop over all sources and send a shadow ray to each one</a:t>
            </a:r>
            <a:endParaRPr lang="cs-CZ" dirty="0"/>
          </a:p>
          <a:p>
            <a:r>
              <a:rPr lang="en-US" dirty="0"/>
              <a:t>Option 2:</a:t>
            </a:r>
            <a:endParaRPr lang="cs-CZ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Choose one source at random</a:t>
            </a:r>
            <a:r>
              <a:rPr lang="cs-CZ" dirty="0"/>
              <a:t> (</a:t>
            </a:r>
            <a:r>
              <a:rPr lang="en-US" dirty="0"/>
              <a:t>ideally with prob proportional to light contribution</a:t>
            </a:r>
            <a:r>
              <a:rPr lang="cs-CZ" dirty="0"/>
              <a:t>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Sample illumination only on the chosen light, divide the result by the </a:t>
            </a:r>
            <a:r>
              <a:rPr lang="en-US" dirty="0" err="1"/>
              <a:t>prob</a:t>
            </a:r>
            <a:r>
              <a:rPr lang="en-US" dirty="0"/>
              <a:t> of picking that light</a:t>
            </a:r>
          </a:p>
          <a:p>
            <a:pPr lvl="1"/>
            <a:r>
              <a:rPr lang="en-US" dirty="0"/>
              <a:t>(Scales better with many sources but has higher variance per path</a:t>
            </a:r>
            <a:r>
              <a:rPr lang="cs-CZ" dirty="0"/>
              <a:t>)</a:t>
            </a:r>
          </a:p>
          <a:p>
            <a:r>
              <a:rPr lang="en-US" dirty="0"/>
              <a:t>Beware</a:t>
            </a:r>
            <a:r>
              <a:rPr lang="cs-CZ" dirty="0"/>
              <a:t>: </a:t>
            </a:r>
            <a:r>
              <a:rPr lang="en-US" dirty="0"/>
              <a:t>The probability of choosing a light influences the sampling </a:t>
            </a:r>
            <a:r>
              <a:rPr lang="en-US" dirty="0" err="1"/>
              <a:t>pds</a:t>
            </a:r>
            <a:r>
              <a:rPr lang="en-US" dirty="0"/>
              <a:t> and therefore also the MIS weights.</a:t>
            </a:r>
            <a:endParaRPr lang="cs-CZ" dirty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8896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2513-82E4-4D02-BBA5-BFD2177E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lights’ contributions</a:t>
            </a:r>
          </a:p>
        </p:txBody>
      </p:sp>
      <p:pic>
        <p:nvPicPr>
          <p:cNvPr id="6" name="Content Placeholder 5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7B69706A-8E13-4198-A817-A647A7BE3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6" y="1268760"/>
            <a:ext cx="6796087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67C5E-E94D-4B2C-A446-5273D9FC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66C03-B462-4D4C-B13A-36ADEF34B778}"/>
              </a:ext>
            </a:extLst>
          </p:cNvPr>
          <p:cNvSpPr txBox="1"/>
          <p:nvPr/>
        </p:nvSpPr>
        <p:spPr>
          <a:xfrm>
            <a:off x="4860032" y="1268760"/>
            <a:ext cx="311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latin typeface="+mj-lt"/>
              </a:rPr>
              <a:t>Before (no learning)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3E9E0-DEB4-4A37-AA36-4CC8FA4864F3}"/>
              </a:ext>
            </a:extLst>
          </p:cNvPr>
          <p:cNvSpPr/>
          <p:nvPr/>
        </p:nvSpPr>
        <p:spPr>
          <a:xfrm>
            <a:off x="971600" y="5807005"/>
            <a:ext cx="755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Vévoda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Kondapaneni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Bayesian online regression for adaptive direct illumination sampling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16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paths from the camera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1"/>
            <a:ext cx="8686800" cy="4967833"/>
          </a:xfrm>
        </p:spPr>
        <p:txBody>
          <a:bodyPr/>
          <a:lstStyle/>
          <a:p>
            <a:pPr lvl="1">
              <a:buNone/>
            </a:pPr>
            <a:r>
              <a:rPr lang="cs-CZ" sz="2000" dirty="0" err="1">
                <a:latin typeface="Courier New" pitchFamily="49" charset="0"/>
              </a:rPr>
              <a:t>renderImage</a:t>
            </a:r>
            <a:r>
              <a:rPr lang="en-US" sz="2000" dirty="0">
                <a:latin typeface="Courier New" pitchFamily="49" charset="0"/>
              </a:rPr>
              <a:t>() 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  </a:t>
            </a:r>
            <a:r>
              <a:rPr lang="cs-CZ" sz="2000" dirty="0" err="1">
                <a:latin typeface="Courier New" pitchFamily="49" charset="0"/>
              </a:rPr>
              <a:t>for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all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pixels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</a:rPr>
              <a:t>{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latin typeface="Courier New" pitchFamily="49" charset="0"/>
              </a:rPr>
              <a:t>Color 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= (0,0,0);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cs-CZ" sz="1800" dirty="0" err="1">
                <a:latin typeface="Courier New" pitchFamily="49" charset="0"/>
              </a:rPr>
              <a:t>for</a:t>
            </a:r>
            <a:r>
              <a:rPr lang="cs-CZ" sz="1800" dirty="0">
                <a:latin typeface="Courier New" pitchFamily="49" charset="0"/>
              </a:rPr>
              <a:t> k = 1 to N</a:t>
            </a:r>
            <a:r>
              <a:rPr lang="en-US" sz="1800" dirty="0">
                <a:latin typeface="Courier New" pitchFamily="49" charset="0"/>
              </a:rPr>
              <a:t> </a:t>
            </a:r>
            <a:endParaRPr lang="cs-CZ" sz="1800" dirty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latin typeface="Courier New" pitchFamily="49" charset="0"/>
              </a:rPr>
              <a:t>{</a:t>
            </a:r>
            <a:endParaRPr lang="cs-CZ" sz="1800" dirty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cs-CZ" sz="1800" dirty="0" err="1">
                <a:latin typeface="Symbol" panose="05050102010706020507" pitchFamily="18" charset="2"/>
              </a:rPr>
              <a:t>w</a:t>
            </a:r>
            <a:r>
              <a:rPr lang="cs-CZ" sz="1800" baseline="-25000" dirty="0" err="1">
                <a:latin typeface="Courier New" pitchFamily="49" charset="0"/>
              </a:rPr>
              <a:t>k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cs-CZ" sz="1800" dirty="0">
                <a:latin typeface="Courier New" pitchFamily="49" charset="0"/>
              </a:rPr>
              <a:t>:= </a:t>
            </a:r>
            <a:r>
              <a:rPr lang="en-US" sz="1800" dirty="0">
                <a:latin typeface="Courier New" pitchFamily="49" charset="0"/>
              </a:rPr>
              <a:t>random direction through the pixel</a:t>
            </a:r>
            <a:endParaRPr lang="cs-CZ" sz="1800" dirty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+=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getL</a:t>
            </a:r>
            <a:r>
              <a:rPr lang="cs-CZ" sz="1800" b="1" dirty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sz="1800" b="1" dirty="0" err="1">
                <a:solidFill>
                  <a:srgbClr val="FF0000"/>
                </a:solidFill>
                <a:latin typeface="Courier New" pitchFamily="49" charset="0"/>
              </a:rPr>
              <a:t>camPos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cs-CZ" sz="18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cs-CZ" sz="1800" baseline="-25000" dirty="0" err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latin typeface="Courier New" pitchFamily="49" charset="0"/>
              </a:rPr>
              <a:t>}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/= N;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writePixel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4554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2513-82E4-4D02-BBA5-BFD2177E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lights’ contributions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67C5E-E94D-4B2C-A446-5273D9FC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8" name="Content Placeholder 7" descr="A bedroom with a bed in a room&#10;&#10;Description automatically generated">
            <a:extLst>
              <a:ext uri="{FF2B5EF4-FFF2-40B4-BE49-F238E27FC236}">
                <a16:creationId xmlns:a16="http://schemas.microsoft.com/office/drawing/2014/main" id="{E577E4AA-2262-4A7F-97E9-6F59E95A5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6" y="1268760"/>
            <a:ext cx="6796087" cy="45307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363E7-0A01-4643-96AC-19BEFC11502B}"/>
              </a:ext>
            </a:extLst>
          </p:cNvPr>
          <p:cNvSpPr txBox="1"/>
          <p:nvPr/>
        </p:nvSpPr>
        <p:spPr>
          <a:xfrm>
            <a:off x="4860032" y="1268760"/>
            <a:ext cx="311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latin typeface="+mj-lt"/>
              </a:rPr>
              <a:t>After (with learning)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DEFE5-F476-4A6C-B78B-A24D3C492BD7}"/>
              </a:ext>
            </a:extLst>
          </p:cNvPr>
          <p:cNvSpPr/>
          <p:nvPr/>
        </p:nvSpPr>
        <p:spPr>
          <a:xfrm>
            <a:off x="971600" y="5807005"/>
            <a:ext cx="755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Vévoda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Kondapaneni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Bayesian online regression for adaptive direct illumination sampling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67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 tracing, v. </a:t>
            </a:r>
            <a:r>
              <a:rPr lang="en-US" dirty="0"/>
              <a:t>0.1  (recursive form)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/>
              <a:t>getLi</a:t>
            </a:r>
            <a:r>
              <a:rPr lang="en-US" sz="2000" b="1" dirty="0"/>
              <a:t> (</a:t>
            </a:r>
            <a:r>
              <a:rPr lang="en-US" sz="2000" dirty="0"/>
              <a:t>x, </a:t>
            </a:r>
            <a:r>
              <a:rPr lang="el-GR" sz="2000" dirty="0"/>
              <a:t>ω</a:t>
            </a:r>
            <a:r>
              <a:rPr lang="el-GR" sz="2000" b="1" dirty="0"/>
              <a:t>):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y = </a:t>
            </a:r>
            <a:r>
              <a:rPr lang="en-US" sz="2000" dirty="0" err="1"/>
              <a:t>nearestIntersect</a:t>
            </a:r>
            <a:r>
              <a:rPr lang="en-US" sz="2000" dirty="0"/>
              <a:t> (x, </a:t>
            </a:r>
            <a:r>
              <a:rPr lang="el-GR" sz="2000" dirty="0"/>
              <a:t>ω)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return 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		</a:t>
            </a:r>
            <a:r>
              <a:rPr lang="en-US" sz="2000" dirty="0"/>
              <a:t>get</a:t>
            </a:r>
            <a:r>
              <a:rPr lang="cs-CZ" sz="2000" dirty="0" err="1"/>
              <a:t>Le</a:t>
            </a:r>
            <a:r>
              <a:rPr lang="en-US" sz="2000" dirty="0"/>
              <a:t>(y, –</a:t>
            </a:r>
            <a:r>
              <a:rPr lang="el-GR" sz="2000" dirty="0"/>
              <a:t>ω) + </a:t>
            </a:r>
            <a:r>
              <a:rPr lang="cs-CZ" sz="2000" dirty="0"/>
              <a:t>			// </a:t>
            </a:r>
            <a:r>
              <a:rPr lang="cs-CZ" sz="2000" dirty="0" err="1"/>
              <a:t>emitted</a:t>
            </a:r>
            <a:r>
              <a:rPr lang="cs-CZ" sz="2000" dirty="0"/>
              <a:t> radiance</a:t>
            </a:r>
          </a:p>
          <a:p>
            <a:pPr>
              <a:buNone/>
            </a:pPr>
            <a:r>
              <a:rPr lang="cs-CZ" sz="2000" dirty="0"/>
              <a:t>		</a:t>
            </a:r>
            <a:r>
              <a:rPr lang="en-US" sz="2000" dirty="0"/>
              <a:t>get</a:t>
            </a:r>
            <a:r>
              <a:rPr lang="cs-CZ" sz="2000" dirty="0"/>
              <a:t>Lr </a:t>
            </a:r>
            <a:r>
              <a:rPr lang="en-US" sz="2000" dirty="0"/>
              <a:t>(y, –</a:t>
            </a:r>
            <a:r>
              <a:rPr lang="el-GR" sz="2000" dirty="0"/>
              <a:t>ω)</a:t>
            </a:r>
            <a:r>
              <a:rPr lang="cs-CZ" sz="2000" dirty="0"/>
              <a:t>			// </a:t>
            </a:r>
            <a:r>
              <a:rPr lang="cs-CZ" sz="2000" dirty="0" err="1"/>
              <a:t>reflected</a:t>
            </a:r>
            <a:r>
              <a:rPr lang="cs-CZ" sz="2000" dirty="0"/>
              <a:t> radiance</a:t>
            </a:r>
            <a:endParaRPr lang="el-GR" sz="2000" dirty="0"/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en-US" sz="2000" b="1" dirty="0"/>
              <a:t>get</a:t>
            </a:r>
            <a:r>
              <a:rPr lang="cs-CZ" sz="2000" b="1" dirty="0"/>
              <a:t>Lr</a:t>
            </a:r>
            <a:r>
              <a:rPr lang="en-US" sz="2000" b="1" dirty="0"/>
              <a:t>(</a:t>
            </a:r>
            <a:r>
              <a:rPr lang="en-US" sz="2000" dirty="0"/>
              <a:t>x, </a:t>
            </a:r>
            <a:r>
              <a:rPr lang="el-GR" sz="2000" dirty="0"/>
              <a:t>ω</a:t>
            </a:r>
            <a:r>
              <a:rPr lang="en-US" sz="2000" baseline="-25000" dirty="0" err="1"/>
              <a:t>inc</a:t>
            </a:r>
            <a:r>
              <a:rPr lang="el-GR" sz="2000" b="1" dirty="0"/>
              <a:t>):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[</a:t>
            </a:r>
            <a:r>
              <a:rPr lang="el-GR" sz="2000" dirty="0"/>
              <a:t>ω</a:t>
            </a:r>
            <a:r>
              <a:rPr lang="en-US" sz="2000" baseline="-25000" dirty="0"/>
              <a:t>gen</a:t>
            </a:r>
            <a:r>
              <a:rPr lang="en-US" sz="2000" dirty="0"/>
              <a:t>, </a:t>
            </a:r>
            <a:r>
              <a:rPr lang="en-US" sz="2000" dirty="0" err="1"/>
              <a:t>pdf</a:t>
            </a:r>
            <a:r>
              <a:rPr lang="en-US" sz="2000" baseline="-25000" dirty="0" err="1"/>
              <a:t>gen</a:t>
            </a:r>
            <a:r>
              <a:rPr lang="en-US" sz="2000" dirty="0"/>
              <a:t>]</a:t>
            </a:r>
            <a:r>
              <a:rPr lang="el-GR" sz="2000" dirty="0"/>
              <a:t> = </a:t>
            </a:r>
            <a:r>
              <a:rPr lang="cs-CZ" sz="2000" dirty="0"/>
              <a:t>gen</a:t>
            </a:r>
            <a:r>
              <a:rPr lang="en-US" sz="2000" dirty="0" err="1"/>
              <a:t>Rnd</a:t>
            </a:r>
            <a:r>
              <a:rPr lang="cs-CZ" sz="2000" dirty="0" err="1"/>
              <a:t>Dir</a:t>
            </a:r>
            <a:r>
              <a:rPr lang="en-US" sz="2000" dirty="0" err="1"/>
              <a:t>BrdfIs</a:t>
            </a:r>
            <a:r>
              <a:rPr lang="en-US" sz="2000" dirty="0"/>
              <a:t>(</a:t>
            </a:r>
            <a:r>
              <a:rPr lang="el-GR" sz="2000" dirty="0"/>
              <a:t>ω</a:t>
            </a:r>
            <a:r>
              <a:rPr lang="en-US" sz="2000" baseline="-25000" dirty="0" err="1"/>
              <a:t>inc</a:t>
            </a:r>
            <a:r>
              <a:rPr lang="en-US" sz="2000" dirty="0"/>
              <a:t>,</a:t>
            </a:r>
            <a:r>
              <a:rPr lang="el-GR" sz="2000" dirty="0"/>
              <a:t> </a:t>
            </a:r>
            <a:r>
              <a:rPr lang="en-US" sz="2000" dirty="0"/>
              <a:t>normal(x)</a:t>
            </a:r>
            <a:r>
              <a:rPr lang="cs-CZ" sz="2000" dirty="0"/>
              <a:t> </a:t>
            </a:r>
            <a:r>
              <a:rPr lang="en-US" sz="2000" dirty="0"/>
              <a:t>)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b="1" dirty="0"/>
              <a:t>return</a:t>
            </a:r>
            <a:r>
              <a:rPr lang="en-US" sz="2000" dirty="0"/>
              <a:t> </a:t>
            </a:r>
          </a:p>
          <a:p>
            <a:pPr>
              <a:buNone/>
            </a:pPr>
            <a:r>
              <a:rPr lang="en-US" sz="2000" dirty="0"/>
              <a:t>		1/</a:t>
            </a:r>
            <a:r>
              <a:rPr lang="en-US" sz="2000" dirty="0" err="1"/>
              <a:t>pdf</a:t>
            </a:r>
            <a:r>
              <a:rPr lang="en-US" sz="2000" baseline="-25000" dirty="0" err="1"/>
              <a:t>gen</a:t>
            </a:r>
            <a:r>
              <a:rPr lang="en-US" sz="2000" dirty="0"/>
              <a:t> * </a:t>
            </a:r>
            <a:r>
              <a:rPr lang="en-US" sz="2000" dirty="0" err="1"/>
              <a:t>getLi</a:t>
            </a:r>
            <a:r>
              <a:rPr lang="en-US" sz="2000" dirty="0"/>
              <a:t>(x, </a:t>
            </a:r>
            <a:r>
              <a:rPr lang="el-GR" sz="2000" dirty="0"/>
              <a:t>ω</a:t>
            </a:r>
            <a:r>
              <a:rPr lang="en-US" sz="2000" baseline="-25000" dirty="0"/>
              <a:t>gen</a:t>
            </a:r>
            <a:r>
              <a:rPr lang="el-GR" sz="2000" dirty="0"/>
              <a:t>)</a:t>
            </a:r>
            <a:r>
              <a:rPr lang="en-US" sz="2000" dirty="0"/>
              <a:t> * </a:t>
            </a:r>
            <a:r>
              <a:rPr lang="en-US" sz="2000" dirty="0" err="1"/>
              <a:t>brdf</a:t>
            </a:r>
            <a:r>
              <a:rPr lang="en-US" sz="2000" dirty="0"/>
              <a:t>(x, </a:t>
            </a:r>
            <a:r>
              <a:rPr lang="el-GR" sz="2000" dirty="0"/>
              <a:t>ω</a:t>
            </a:r>
            <a:r>
              <a:rPr lang="en-US" sz="2000" baseline="-25000" dirty="0" err="1"/>
              <a:t>inc</a:t>
            </a:r>
            <a:r>
              <a:rPr lang="el-GR" sz="2000" dirty="0"/>
              <a:t>, ω</a:t>
            </a:r>
            <a:r>
              <a:rPr lang="en-US" sz="2000" baseline="-25000" dirty="0"/>
              <a:t>gen</a:t>
            </a:r>
            <a:r>
              <a:rPr lang="el-GR" sz="2000" dirty="0"/>
              <a:t>) </a:t>
            </a:r>
            <a:r>
              <a:rPr lang="en-US" sz="2000" dirty="0"/>
              <a:t> </a:t>
            </a:r>
            <a:r>
              <a:rPr lang="el-GR" sz="2000" dirty="0"/>
              <a:t>*</a:t>
            </a:r>
            <a:r>
              <a:rPr lang="en-US" sz="2000" dirty="0"/>
              <a:t> dot(normal(x), </a:t>
            </a:r>
            <a:r>
              <a:rPr lang="el-GR" sz="2000" dirty="0"/>
              <a:t>ω</a:t>
            </a:r>
            <a:r>
              <a:rPr lang="en-US" sz="2000" baseline="-25000" dirty="0"/>
              <a:t>gen</a:t>
            </a:r>
            <a:r>
              <a:rPr lang="en-US" sz="2000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2038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 – </a:t>
            </a:r>
            <a:r>
              <a:rPr lang="en-US" dirty="0"/>
              <a:t>Loop version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748464" cy="5805263"/>
          </a:xfrm>
        </p:spPr>
        <p:txBody>
          <a:bodyPr/>
          <a:lstStyle/>
          <a:p>
            <a:pPr>
              <a:buNone/>
            </a:pPr>
            <a:r>
              <a:rPr lang="en-US" sz="1300" b="1" dirty="0">
                <a:latin typeface="Courier New" pitchFamily="49" charset="0"/>
              </a:rPr>
              <a:t>get</a:t>
            </a:r>
            <a:r>
              <a:rPr lang="cs-CZ" sz="1300" b="1" dirty="0">
                <a:latin typeface="Courier New" pitchFamily="49" charset="0"/>
              </a:rPr>
              <a:t>Li</a:t>
            </a:r>
            <a:r>
              <a:rPr lang="en-US" sz="1300" b="1" dirty="0">
                <a:latin typeface="Courier New" pitchFamily="49" charset="0"/>
              </a:rPr>
              <a:t>(x, wo)</a:t>
            </a:r>
            <a:endParaRPr lang="cs-CZ" sz="1300" b="1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</a:rPr>
              <a:t>{</a:t>
            </a:r>
            <a:endParaRPr lang="cs-CZ" sz="1300" b="1" dirty="0">
              <a:latin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(x, 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(x, 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(hit.pos, -wo)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[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</a:rPr>
              <a:t> pdf</a:t>
            </a:r>
            <a:r>
              <a:rPr lang="cs-CZ" sz="1300" b="1" dirty="0">
                <a:latin typeface="Courier New" pitchFamily="49" charset="0"/>
              </a:rPr>
              <a:t>(w</a:t>
            </a:r>
            <a:r>
              <a:rPr lang="en-US" sz="1300" b="1" dirty="0" err="1">
                <a:latin typeface="Courier New" pitchFamily="49" charset="0"/>
              </a:rPr>
              <a:t>i</a:t>
            </a:r>
            <a:r>
              <a:rPr lang="cs-CZ" sz="1300" b="1" dirty="0">
                <a:latin typeface="Courier New" pitchFamily="49" charset="0"/>
              </a:rPr>
              <a:t>)</a:t>
            </a:r>
            <a:r>
              <a:rPr lang="en-US" sz="1300" b="1" dirty="0">
                <a:latin typeface="Courier New" pitchFamily="49" charset="0"/>
              </a:rPr>
              <a:t>]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= 1/</a:t>
            </a:r>
            <a:r>
              <a:rPr lang="en-US" sz="1300" b="1" dirty="0">
                <a:latin typeface="Courier New" pitchFamily="49" charset="0"/>
              </a:rPr>
              <a:t>pdf</a:t>
            </a:r>
            <a:r>
              <a:rPr lang="cs-CZ" sz="1300" b="1" dirty="0">
                <a:latin typeface="Courier New" pitchFamily="49" charset="0"/>
              </a:rPr>
              <a:t>(w</a:t>
            </a:r>
            <a:r>
              <a:rPr lang="en-US" sz="1300" b="1" dirty="0" err="1">
                <a:latin typeface="Courier New" pitchFamily="49" charset="0"/>
              </a:rPr>
              <a:t>i</a:t>
            </a:r>
            <a:r>
              <a:rPr lang="cs-CZ" sz="1300" b="1" dirty="0">
                <a:latin typeface="Courier New" pitchFamily="49" charset="0"/>
              </a:rPr>
              <a:t>) </a:t>
            </a:r>
            <a:r>
              <a:rPr lang="en-US" sz="1300" b="1" dirty="0">
                <a:latin typeface="Courier New" pitchFamily="49" charset="0"/>
              </a:rPr>
              <a:t>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 -wo) * </a:t>
            </a:r>
            <a:r>
              <a:rPr lang="en-US" sz="1300" b="1" dirty="0">
                <a:latin typeface="Courier New" pitchFamily="49" charset="0"/>
              </a:rPr>
              <a:t>dot(</a:t>
            </a:r>
            <a:r>
              <a:rPr lang="en-US" sz="1300" b="1" dirty="0" err="1">
                <a:latin typeface="Courier New" pitchFamily="49" charset="0"/>
              </a:rPr>
              <a:t>hit.n</a:t>
            </a:r>
            <a:r>
              <a:rPr lang="en-US" sz="1300" b="1" dirty="0">
                <a:latin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tputUpdate.maxComponent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b="1" dirty="0" err="1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wo :=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terminate path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5945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termination </a:t>
            </a:r>
            <a:r>
              <a:rPr lang="cs-CZ" dirty="0"/>
              <a:t>– </a:t>
            </a:r>
            <a:r>
              <a:rPr lang="en-US" dirty="0"/>
              <a:t>Russian roulette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748464" cy="5805263"/>
          </a:xfrm>
        </p:spPr>
        <p:txBody>
          <a:bodyPr/>
          <a:lstStyle/>
          <a:p>
            <a:pPr>
              <a:buNone/>
            </a:pPr>
            <a:r>
              <a:rPr lang="en-US" sz="1300" b="1" dirty="0">
                <a:latin typeface="Courier New" pitchFamily="49" charset="0"/>
              </a:rPr>
              <a:t>get</a:t>
            </a:r>
            <a:r>
              <a:rPr lang="cs-CZ" sz="1300" b="1" dirty="0">
                <a:latin typeface="Courier New" pitchFamily="49" charset="0"/>
              </a:rPr>
              <a:t>Li</a:t>
            </a:r>
            <a:r>
              <a:rPr lang="en-US" sz="1300" b="1" dirty="0">
                <a:latin typeface="Courier New" pitchFamily="49" charset="0"/>
              </a:rPr>
              <a:t>(x, wo)</a:t>
            </a:r>
            <a:endParaRPr lang="cs-CZ" sz="1300" b="1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</a:rPr>
              <a:t>{</a:t>
            </a:r>
            <a:endParaRPr lang="cs-CZ" sz="1300" b="1" dirty="0">
              <a:latin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(x, 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(x, 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(hit.pos, -wo)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[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</a:rPr>
              <a:t> pdf</a:t>
            </a:r>
            <a:r>
              <a:rPr lang="cs-CZ" sz="1300" b="1" dirty="0">
                <a:latin typeface="Courier New" pitchFamily="49" charset="0"/>
              </a:rPr>
              <a:t>(w</a:t>
            </a:r>
            <a:r>
              <a:rPr lang="en-US" sz="1300" b="1" dirty="0" err="1">
                <a:latin typeface="Courier New" pitchFamily="49" charset="0"/>
              </a:rPr>
              <a:t>i</a:t>
            </a:r>
            <a:r>
              <a:rPr lang="cs-CZ" sz="1300" b="1" dirty="0">
                <a:latin typeface="Courier New" pitchFamily="49" charset="0"/>
              </a:rPr>
              <a:t>)</a:t>
            </a:r>
            <a:r>
              <a:rPr lang="en-US" sz="1300" b="1" dirty="0">
                <a:latin typeface="Courier New" pitchFamily="49" charset="0"/>
              </a:rPr>
              <a:t>]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= 1/</a:t>
            </a:r>
            <a:r>
              <a:rPr lang="en-US" sz="1300" b="1" dirty="0">
                <a:latin typeface="Courier New" pitchFamily="49" charset="0"/>
              </a:rPr>
              <a:t>pdf</a:t>
            </a:r>
            <a:r>
              <a:rPr lang="cs-CZ" sz="1300" b="1" dirty="0">
                <a:latin typeface="Courier New" pitchFamily="49" charset="0"/>
              </a:rPr>
              <a:t>(w</a:t>
            </a:r>
            <a:r>
              <a:rPr lang="en-US" sz="1300" b="1" dirty="0" err="1">
                <a:latin typeface="Courier New" pitchFamily="49" charset="0"/>
              </a:rPr>
              <a:t>i</a:t>
            </a:r>
            <a:r>
              <a:rPr lang="cs-CZ" sz="1300" b="1" dirty="0">
                <a:latin typeface="Courier New" pitchFamily="49" charset="0"/>
              </a:rPr>
              <a:t>) </a:t>
            </a:r>
            <a:r>
              <a:rPr lang="en-US" sz="1300" b="1" dirty="0">
                <a:latin typeface="Courier New" pitchFamily="49" charset="0"/>
              </a:rPr>
              <a:t>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 -wo) * </a:t>
            </a:r>
            <a:r>
              <a:rPr lang="en-US" sz="1300" b="1" dirty="0">
                <a:latin typeface="Courier New" pitchFamily="49" charset="0"/>
              </a:rPr>
              <a:t>dot(</a:t>
            </a:r>
            <a:r>
              <a:rPr lang="en-US" sz="1300" b="1" dirty="0" err="1">
                <a:latin typeface="Courier New" pitchFamily="49" charset="0"/>
              </a:rPr>
              <a:t>hit.n</a:t>
            </a:r>
            <a:r>
              <a:rPr lang="en-US" sz="1300" b="1" dirty="0">
                <a:latin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tputUpdate.maxComponent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b="1" dirty="0" err="1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wo :=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terminate path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32E0F3C-2A72-4540-8DD7-06FD501F4164}"/>
              </a:ext>
            </a:extLst>
          </p:cNvPr>
          <p:cNvSpPr/>
          <p:nvPr/>
        </p:nvSpPr>
        <p:spPr>
          <a:xfrm>
            <a:off x="1334278" y="4189444"/>
            <a:ext cx="6400800" cy="746449"/>
          </a:xfrm>
          <a:custGeom>
            <a:avLst/>
            <a:gdLst>
              <a:gd name="connsiteX0" fmla="*/ 0 w 6400800"/>
              <a:gd name="connsiteY0" fmla="*/ 457200 h 746449"/>
              <a:gd name="connsiteX1" fmla="*/ 0 w 6400800"/>
              <a:gd name="connsiteY1" fmla="*/ 0 h 746449"/>
              <a:gd name="connsiteX2" fmla="*/ 6400800 w 6400800"/>
              <a:gd name="connsiteY2" fmla="*/ 0 h 746449"/>
              <a:gd name="connsiteX3" fmla="*/ 6400800 w 6400800"/>
              <a:gd name="connsiteY3" fmla="*/ 466531 h 746449"/>
              <a:gd name="connsiteX4" fmla="*/ 4460032 w 6400800"/>
              <a:gd name="connsiteY4" fmla="*/ 466531 h 746449"/>
              <a:gd name="connsiteX5" fmla="*/ 4478693 w 6400800"/>
              <a:gd name="connsiteY5" fmla="*/ 746449 h 746449"/>
              <a:gd name="connsiteX6" fmla="*/ 3097763 w 6400800"/>
              <a:gd name="connsiteY6" fmla="*/ 727788 h 746449"/>
              <a:gd name="connsiteX7" fmla="*/ 3116424 w 6400800"/>
              <a:gd name="connsiteY7" fmla="*/ 438539 h 746449"/>
              <a:gd name="connsiteX8" fmla="*/ 0 w 6400800"/>
              <a:gd name="connsiteY8" fmla="*/ 457200 h 746449"/>
              <a:gd name="connsiteX0" fmla="*/ 0 w 6400800"/>
              <a:gd name="connsiteY0" fmla="*/ 457200 h 755780"/>
              <a:gd name="connsiteX1" fmla="*/ 0 w 6400800"/>
              <a:gd name="connsiteY1" fmla="*/ 0 h 755780"/>
              <a:gd name="connsiteX2" fmla="*/ 6400800 w 6400800"/>
              <a:gd name="connsiteY2" fmla="*/ 0 h 755780"/>
              <a:gd name="connsiteX3" fmla="*/ 6400800 w 6400800"/>
              <a:gd name="connsiteY3" fmla="*/ 466531 h 755780"/>
              <a:gd name="connsiteX4" fmla="*/ 4460032 w 6400800"/>
              <a:gd name="connsiteY4" fmla="*/ 466531 h 755780"/>
              <a:gd name="connsiteX5" fmla="*/ 4478693 w 6400800"/>
              <a:gd name="connsiteY5" fmla="*/ 746449 h 755780"/>
              <a:gd name="connsiteX6" fmla="*/ 3209731 w 6400800"/>
              <a:gd name="connsiteY6" fmla="*/ 755780 h 755780"/>
              <a:gd name="connsiteX7" fmla="*/ 3116424 w 6400800"/>
              <a:gd name="connsiteY7" fmla="*/ 438539 h 755780"/>
              <a:gd name="connsiteX8" fmla="*/ 0 w 6400800"/>
              <a:gd name="connsiteY8" fmla="*/ 457200 h 755780"/>
              <a:gd name="connsiteX0" fmla="*/ 0 w 6400800"/>
              <a:gd name="connsiteY0" fmla="*/ 457200 h 755780"/>
              <a:gd name="connsiteX1" fmla="*/ 0 w 6400800"/>
              <a:gd name="connsiteY1" fmla="*/ 0 h 755780"/>
              <a:gd name="connsiteX2" fmla="*/ 6400800 w 6400800"/>
              <a:gd name="connsiteY2" fmla="*/ 0 h 755780"/>
              <a:gd name="connsiteX3" fmla="*/ 6400800 w 6400800"/>
              <a:gd name="connsiteY3" fmla="*/ 466531 h 755780"/>
              <a:gd name="connsiteX4" fmla="*/ 4460032 w 6400800"/>
              <a:gd name="connsiteY4" fmla="*/ 466531 h 755780"/>
              <a:gd name="connsiteX5" fmla="*/ 4478693 w 6400800"/>
              <a:gd name="connsiteY5" fmla="*/ 746449 h 755780"/>
              <a:gd name="connsiteX6" fmla="*/ 3209731 w 6400800"/>
              <a:gd name="connsiteY6" fmla="*/ 755780 h 755780"/>
              <a:gd name="connsiteX7" fmla="*/ 3209730 w 6400800"/>
              <a:gd name="connsiteY7" fmla="*/ 466531 h 755780"/>
              <a:gd name="connsiteX8" fmla="*/ 0 w 6400800"/>
              <a:gd name="connsiteY8" fmla="*/ 457200 h 755780"/>
              <a:gd name="connsiteX0" fmla="*/ 0 w 6400800"/>
              <a:gd name="connsiteY0" fmla="*/ 457200 h 746449"/>
              <a:gd name="connsiteX1" fmla="*/ 0 w 6400800"/>
              <a:gd name="connsiteY1" fmla="*/ 0 h 746449"/>
              <a:gd name="connsiteX2" fmla="*/ 6400800 w 6400800"/>
              <a:gd name="connsiteY2" fmla="*/ 0 h 746449"/>
              <a:gd name="connsiteX3" fmla="*/ 6400800 w 6400800"/>
              <a:gd name="connsiteY3" fmla="*/ 466531 h 746449"/>
              <a:gd name="connsiteX4" fmla="*/ 4460032 w 6400800"/>
              <a:gd name="connsiteY4" fmla="*/ 466531 h 746449"/>
              <a:gd name="connsiteX5" fmla="*/ 4478693 w 6400800"/>
              <a:gd name="connsiteY5" fmla="*/ 746449 h 746449"/>
              <a:gd name="connsiteX6" fmla="*/ 3200400 w 6400800"/>
              <a:gd name="connsiteY6" fmla="*/ 737118 h 746449"/>
              <a:gd name="connsiteX7" fmla="*/ 3209730 w 6400800"/>
              <a:gd name="connsiteY7" fmla="*/ 466531 h 746449"/>
              <a:gd name="connsiteX8" fmla="*/ 0 w 6400800"/>
              <a:gd name="connsiteY8" fmla="*/ 457200 h 74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746449">
                <a:moveTo>
                  <a:pt x="0" y="457200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466531"/>
                </a:lnTo>
                <a:lnTo>
                  <a:pt x="4460032" y="466531"/>
                </a:lnTo>
                <a:lnTo>
                  <a:pt x="4478693" y="746449"/>
                </a:lnTo>
                <a:lnTo>
                  <a:pt x="3200400" y="737118"/>
                </a:lnTo>
                <a:cubicBezTo>
                  <a:pt x="3200400" y="640702"/>
                  <a:pt x="3209730" y="562947"/>
                  <a:pt x="3209730" y="466531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paths </a:t>
            </a:r>
            <a:r>
              <a:rPr lang="cs-CZ" dirty="0"/>
              <a:t>– </a:t>
            </a:r>
            <a:r>
              <a:rPr lang="en-US" dirty="0"/>
              <a:t>Russian roulette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Continue the path with probability </a:t>
            </a:r>
            <a:r>
              <a:rPr lang="cs-CZ" i="1" dirty="0"/>
              <a:t>q</a:t>
            </a:r>
          </a:p>
          <a:p>
            <a:endParaRPr lang="cs-CZ" dirty="0"/>
          </a:p>
          <a:p>
            <a:r>
              <a:rPr lang="en-US" dirty="0"/>
              <a:t>Multiply weight (throughput) of surviving paths by </a:t>
            </a:r>
            <a:r>
              <a:rPr lang="cs-CZ" dirty="0"/>
              <a:t>1 / </a:t>
            </a:r>
            <a:r>
              <a:rPr lang="cs-CZ" i="1" dirty="0"/>
              <a:t>q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RR is unbiased!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15252"/>
              </p:ext>
            </p:extLst>
          </p:nvPr>
        </p:nvGraphicFramePr>
        <p:xfrm>
          <a:off x="3114675" y="3644900"/>
          <a:ext cx="29162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54" name="Rovnice" r:id="rId3" imgW="1384200" imgH="457200" progId="Equation.3">
                  <p:embed/>
                </p:oleObj>
              </mc:Choice>
              <mc:Fallback>
                <p:oleObj name="Rovnice" r:id="rId3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644900"/>
                        <a:ext cx="2916238" cy="9604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07573"/>
              </p:ext>
            </p:extLst>
          </p:nvPr>
        </p:nvGraphicFramePr>
        <p:xfrm>
          <a:off x="2479675" y="5213821"/>
          <a:ext cx="4229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55" name="Rovnice" r:id="rId5" imgW="2006280" imgH="419040" progId="Equation.3">
                  <p:embed/>
                </p:oleObj>
              </mc:Choice>
              <mc:Fallback>
                <p:oleObj name="Rovnice" r:id="rId5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5213821"/>
                        <a:ext cx="4229100" cy="879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2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probability – How to set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It makes sense to use the surface reflectivity </a:t>
            </a:r>
            <a:r>
              <a:rPr lang="cs-CZ" dirty="0">
                <a:latin typeface="Symbol" pitchFamily="18" charset="2"/>
              </a:rPr>
              <a:t>r</a:t>
            </a:r>
            <a:r>
              <a:rPr lang="cs-CZ" dirty="0"/>
              <a:t> </a:t>
            </a:r>
            <a:r>
              <a:rPr lang="en-US" dirty="0"/>
              <a:t>as the survival probability</a:t>
            </a:r>
            <a:endParaRPr lang="cs-CZ" dirty="0"/>
          </a:p>
          <a:p>
            <a:pPr lvl="1"/>
            <a:r>
              <a:rPr lang="en-US" dirty="0"/>
              <a:t>If the surface reflects only </a:t>
            </a:r>
            <a:r>
              <a:rPr lang="cs-CZ" dirty="0"/>
              <a:t>30</a:t>
            </a:r>
            <a:r>
              <a:rPr lang="en-US" dirty="0"/>
              <a:t>% of energy</a:t>
            </a:r>
            <a:r>
              <a:rPr lang="cs-CZ" dirty="0"/>
              <a:t>, </a:t>
            </a:r>
            <a:br>
              <a:rPr lang="cs-CZ" dirty="0"/>
            </a:br>
            <a:r>
              <a:rPr lang="en-US" dirty="0"/>
              <a:t>we continue with the probability of </a:t>
            </a:r>
            <a:r>
              <a:rPr lang="cs-CZ" dirty="0"/>
              <a:t>30</a:t>
            </a:r>
            <a:r>
              <a:rPr lang="en-US" dirty="0"/>
              <a:t>%. That’s in line with what happens in reality.</a:t>
            </a:r>
            <a:endParaRPr lang="cs-CZ" dirty="0"/>
          </a:p>
          <a:p>
            <a:r>
              <a:rPr lang="en-US" dirty="0"/>
              <a:t>What if we cannot calculate </a:t>
            </a:r>
            <a:r>
              <a:rPr lang="cs-CZ" dirty="0">
                <a:latin typeface="Symbol" pitchFamily="18" charset="2"/>
              </a:rPr>
              <a:t>r</a:t>
            </a:r>
            <a:r>
              <a:rPr lang="cs-CZ" dirty="0"/>
              <a:t>?</a:t>
            </a:r>
            <a:r>
              <a:rPr lang="en-US" dirty="0"/>
              <a:t> Then there’s a convenient alternative, which in fact works even better:</a:t>
            </a:r>
            <a:endParaRPr lang="cs-CZ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First sample a random direction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dirty="0"/>
              <a:t> according to </a:t>
            </a:r>
            <a:r>
              <a:rPr lang="cs-CZ" i="1" dirty="0"/>
              <a:t>p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Use the sampled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dirty="0"/>
              <a:t> it to calculate the survival probability as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  <a:endParaRPr lang="en-US" altLang="en-US" dirty="0"/>
          </a:p>
        </p:txBody>
      </p:sp>
      <p:graphicFrame>
        <p:nvGraphicFramePr>
          <p:cNvPr id="4085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97142"/>
              </p:ext>
            </p:extLst>
          </p:nvPr>
        </p:nvGraphicFramePr>
        <p:xfrm>
          <a:off x="1763688" y="5229200"/>
          <a:ext cx="48402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0" name="Rovnice" r:id="rId3" imgW="2311200" imgH="482400" progId="Equation.3">
                  <p:embed/>
                </p:oleObj>
              </mc:Choice>
              <mc:Fallback>
                <p:oleObj name="Rovnice" r:id="rId3" imgW="2311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229200"/>
                        <a:ext cx="4840287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2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3F71-0CF0-4F84-805B-B73D9542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Adjoint-drive RR and splitting</a:t>
            </a:r>
          </a:p>
        </p:txBody>
      </p:sp>
      <p:pic>
        <p:nvPicPr>
          <p:cNvPr id="6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61C37881-624A-4BB0-9A9F-E3F24E79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5"/>
          <a:stretch/>
        </p:blipFill>
        <p:spPr>
          <a:xfrm>
            <a:off x="323528" y="1340768"/>
            <a:ext cx="8367807" cy="41764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3B128-87DF-47F3-911C-043948D6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73ABA-7781-4BD4-9E5C-8CC7FEBEE1FB}"/>
              </a:ext>
            </a:extLst>
          </p:cNvPr>
          <p:cNvSpPr/>
          <p:nvPr/>
        </p:nvSpPr>
        <p:spPr>
          <a:xfrm>
            <a:off x="322272" y="5632901"/>
            <a:ext cx="836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Adjoint-Driven Russian Roulette and Splitting in Light Transport Simulation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2016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60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sampling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748464" cy="5805263"/>
          </a:xfrm>
        </p:spPr>
        <p:txBody>
          <a:bodyPr/>
          <a:lstStyle/>
          <a:p>
            <a:pPr>
              <a:buNone/>
            </a:pPr>
            <a:r>
              <a:rPr lang="en-US" sz="1300" b="1" dirty="0">
                <a:latin typeface="Courier New" pitchFamily="49" charset="0"/>
              </a:rPr>
              <a:t>get</a:t>
            </a:r>
            <a:r>
              <a:rPr lang="cs-CZ" sz="1300" b="1" dirty="0">
                <a:latin typeface="Courier New" pitchFamily="49" charset="0"/>
              </a:rPr>
              <a:t>Li</a:t>
            </a:r>
            <a:r>
              <a:rPr lang="en-US" sz="1300" b="1" dirty="0">
                <a:latin typeface="Courier New" pitchFamily="49" charset="0"/>
              </a:rPr>
              <a:t>(x, wo)</a:t>
            </a:r>
            <a:endParaRPr lang="cs-CZ" sz="1300" b="1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</a:rPr>
              <a:t>{</a:t>
            </a:r>
            <a:endParaRPr lang="cs-CZ" sz="1300" b="1" dirty="0">
              <a:latin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(x, 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(x, 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(hit.pos, -wo)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[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</a:rPr>
              <a:t> pdf</a:t>
            </a:r>
            <a:r>
              <a:rPr lang="cs-CZ" sz="1300" b="1" dirty="0">
                <a:latin typeface="Courier New" pitchFamily="49" charset="0"/>
              </a:rPr>
              <a:t>(w</a:t>
            </a:r>
            <a:r>
              <a:rPr lang="en-US" sz="1300" b="1" dirty="0" err="1">
                <a:latin typeface="Courier New" pitchFamily="49" charset="0"/>
              </a:rPr>
              <a:t>i</a:t>
            </a:r>
            <a:r>
              <a:rPr lang="cs-CZ" sz="1300" b="1" dirty="0">
                <a:latin typeface="Courier New" pitchFamily="49" charset="0"/>
              </a:rPr>
              <a:t>)</a:t>
            </a:r>
            <a:r>
              <a:rPr lang="en-US" sz="1300" b="1" dirty="0">
                <a:latin typeface="Courier New" pitchFamily="49" charset="0"/>
              </a:rPr>
              <a:t>]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= 1/</a:t>
            </a:r>
            <a:r>
              <a:rPr lang="en-US" sz="1300" b="1" dirty="0">
                <a:latin typeface="Courier New" pitchFamily="49" charset="0"/>
              </a:rPr>
              <a:t>pdf</a:t>
            </a:r>
            <a:r>
              <a:rPr lang="cs-CZ" sz="1300" b="1" dirty="0">
                <a:latin typeface="Courier New" pitchFamily="49" charset="0"/>
              </a:rPr>
              <a:t>(w</a:t>
            </a:r>
            <a:r>
              <a:rPr lang="en-US" sz="1300" b="1" dirty="0" err="1">
                <a:latin typeface="Courier New" pitchFamily="49" charset="0"/>
              </a:rPr>
              <a:t>i</a:t>
            </a:r>
            <a:r>
              <a:rPr lang="cs-CZ" sz="1300" b="1" dirty="0">
                <a:latin typeface="Courier New" pitchFamily="49" charset="0"/>
              </a:rPr>
              <a:t>) </a:t>
            </a:r>
            <a:r>
              <a:rPr lang="en-US" sz="1300" b="1" dirty="0">
                <a:latin typeface="Courier New" pitchFamily="49" charset="0"/>
              </a:rPr>
              <a:t>*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, -wo) * </a:t>
            </a:r>
            <a:r>
              <a:rPr lang="en-US" sz="1300" b="1" dirty="0">
                <a:latin typeface="Courier New" pitchFamily="49" charset="0"/>
              </a:rPr>
              <a:t>dot(</a:t>
            </a:r>
            <a:r>
              <a:rPr lang="en-US" sz="1300" b="1" dirty="0" err="1">
                <a:latin typeface="Courier New" pitchFamily="49" charset="0"/>
              </a:rPr>
              <a:t>hit.n</a:t>
            </a:r>
            <a:r>
              <a:rPr lang="en-US" sz="1300" b="1" dirty="0">
                <a:latin typeface="Courier New" pitchFamily="49" charset="0"/>
              </a:rPr>
              <a:t>,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300" b="1" dirty="0">
                <a:latin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tputUpdate.maxComponent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b="1" dirty="0" err="1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tputUpdate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	wo :=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wi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300" b="1" dirty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terminate path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32E0F3C-2A72-4540-8DD7-06FD501F4164}"/>
              </a:ext>
            </a:extLst>
          </p:cNvPr>
          <p:cNvSpPr/>
          <p:nvPr/>
        </p:nvSpPr>
        <p:spPr>
          <a:xfrm>
            <a:off x="1371600" y="3691882"/>
            <a:ext cx="3128392" cy="457200"/>
          </a:xfrm>
          <a:custGeom>
            <a:avLst/>
            <a:gdLst>
              <a:gd name="connsiteX0" fmla="*/ 0 w 6400800"/>
              <a:gd name="connsiteY0" fmla="*/ 457200 h 746449"/>
              <a:gd name="connsiteX1" fmla="*/ 0 w 6400800"/>
              <a:gd name="connsiteY1" fmla="*/ 0 h 746449"/>
              <a:gd name="connsiteX2" fmla="*/ 6400800 w 6400800"/>
              <a:gd name="connsiteY2" fmla="*/ 0 h 746449"/>
              <a:gd name="connsiteX3" fmla="*/ 6400800 w 6400800"/>
              <a:gd name="connsiteY3" fmla="*/ 466531 h 746449"/>
              <a:gd name="connsiteX4" fmla="*/ 4460032 w 6400800"/>
              <a:gd name="connsiteY4" fmla="*/ 466531 h 746449"/>
              <a:gd name="connsiteX5" fmla="*/ 4478693 w 6400800"/>
              <a:gd name="connsiteY5" fmla="*/ 746449 h 746449"/>
              <a:gd name="connsiteX6" fmla="*/ 3097763 w 6400800"/>
              <a:gd name="connsiteY6" fmla="*/ 727788 h 746449"/>
              <a:gd name="connsiteX7" fmla="*/ 3116424 w 6400800"/>
              <a:gd name="connsiteY7" fmla="*/ 438539 h 746449"/>
              <a:gd name="connsiteX8" fmla="*/ 0 w 6400800"/>
              <a:gd name="connsiteY8" fmla="*/ 457200 h 746449"/>
              <a:gd name="connsiteX0" fmla="*/ 0 w 6400800"/>
              <a:gd name="connsiteY0" fmla="*/ 457200 h 755780"/>
              <a:gd name="connsiteX1" fmla="*/ 0 w 6400800"/>
              <a:gd name="connsiteY1" fmla="*/ 0 h 755780"/>
              <a:gd name="connsiteX2" fmla="*/ 6400800 w 6400800"/>
              <a:gd name="connsiteY2" fmla="*/ 0 h 755780"/>
              <a:gd name="connsiteX3" fmla="*/ 6400800 w 6400800"/>
              <a:gd name="connsiteY3" fmla="*/ 466531 h 755780"/>
              <a:gd name="connsiteX4" fmla="*/ 4460032 w 6400800"/>
              <a:gd name="connsiteY4" fmla="*/ 466531 h 755780"/>
              <a:gd name="connsiteX5" fmla="*/ 4478693 w 6400800"/>
              <a:gd name="connsiteY5" fmla="*/ 746449 h 755780"/>
              <a:gd name="connsiteX6" fmla="*/ 3209731 w 6400800"/>
              <a:gd name="connsiteY6" fmla="*/ 755780 h 755780"/>
              <a:gd name="connsiteX7" fmla="*/ 3116424 w 6400800"/>
              <a:gd name="connsiteY7" fmla="*/ 438539 h 755780"/>
              <a:gd name="connsiteX8" fmla="*/ 0 w 6400800"/>
              <a:gd name="connsiteY8" fmla="*/ 457200 h 755780"/>
              <a:gd name="connsiteX0" fmla="*/ 0 w 6400800"/>
              <a:gd name="connsiteY0" fmla="*/ 457200 h 755780"/>
              <a:gd name="connsiteX1" fmla="*/ 0 w 6400800"/>
              <a:gd name="connsiteY1" fmla="*/ 0 h 755780"/>
              <a:gd name="connsiteX2" fmla="*/ 6400800 w 6400800"/>
              <a:gd name="connsiteY2" fmla="*/ 0 h 755780"/>
              <a:gd name="connsiteX3" fmla="*/ 6400800 w 6400800"/>
              <a:gd name="connsiteY3" fmla="*/ 466531 h 755780"/>
              <a:gd name="connsiteX4" fmla="*/ 4460032 w 6400800"/>
              <a:gd name="connsiteY4" fmla="*/ 466531 h 755780"/>
              <a:gd name="connsiteX5" fmla="*/ 4478693 w 6400800"/>
              <a:gd name="connsiteY5" fmla="*/ 746449 h 755780"/>
              <a:gd name="connsiteX6" fmla="*/ 3209731 w 6400800"/>
              <a:gd name="connsiteY6" fmla="*/ 755780 h 755780"/>
              <a:gd name="connsiteX7" fmla="*/ 3209730 w 6400800"/>
              <a:gd name="connsiteY7" fmla="*/ 466531 h 755780"/>
              <a:gd name="connsiteX8" fmla="*/ 0 w 6400800"/>
              <a:gd name="connsiteY8" fmla="*/ 457200 h 755780"/>
              <a:gd name="connsiteX0" fmla="*/ 0 w 6400800"/>
              <a:gd name="connsiteY0" fmla="*/ 457200 h 746449"/>
              <a:gd name="connsiteX1" fmla="*/ 0 w 6400800"/>
              <a:gd name="connsiteY1" fmla="*/ 0 h 746449"/>
              <a:gd name="connsiteX2" fmla="*/ 6400800 w 6400800"/>
              <a:gd name="connsiteY2" fmla="*/ 0 h 746449"/>
              <a:gd name="connsiteX3" fmla="*/ 6400800 w 6400800"/>
              <a:gd name="connsiteY3" fmla="*/ 466531 h 746449"/>
              <a:gd name="connsiteX4" fmla="*/ 4460032 w 6400800"/>
              <a:gd name="connsiteY4" fmla="*/ 466531 h 746449"/>
              <a:gd name="connsiteX5" fmla="*/ 4478693 w 6400800"/>
              <a:gd name="connsiteY5" fmla="*/ 746449 h 746449"/>
              <a:gd name="connsiteX6" fmla="*/ 3200400 w 6400800"/>
              <a:gd name="connsiteY6" fmla="*/ 737118 h 746449"/>
              <a:gd name="connsiteX7" fmla="*/ 3209730 w 6400800"/>
              <a:gd name="connsiteY7" fmla="*/ 466531 h 746449"/>
              <a:gd name="connsiteX8" fmla="*/ 0 w 6400800"/>
              <a:gd name="connsiteY8" fmla="*/ 457200 h 746449"/>
              <a:gd name="connsiteX0" fmla="*/ 0 w 6400800"/>
              <a:gd name="connsiteY0" fmla="*/ 457200 h 746449"/>
              <a:gd name="connsiteX1" fmla="*/ 0 w 6400800"/>
              <a:gd name="connsiteY1" fmla="*/ 0 h 746449"/>
              <a:gd name="connsiteX2" fmla="*/ 6400800 w 6400800"/>
              <a:gd name="connsiteY2" fmla="*/ 0 h 746449"/>
              <a:gd name="connsiteX3" fmla="*/ 6400800 w 6400800"/>
              <a:gd name="connsiteY3" fmla="*/ 466531 h 746449"/>
              <a:gd name="connsiteX4" fmla="*/ 6396131 w 6400800"/>
              <a:gd name="connsiteY4" fmla="*/ 466531 h 746449"/>
              <a:gd name="connsiteX5" fmla="*/ 4478693 w 6400800"/>
              <a:gd name="connsiteY5" fmla="*/ 746449 h 746449"/>
              <a:gd name="connsiteX6" fmla="*/ 3200400 w 6400800"/>
              <a:gd name="connsiteY6" fmla="*/ 737118 h 746449"/>
              <a:gd name="connsiteX7" fmla="*/ 3209730 w 6400800"/>
              <a:gd name="connsiteY7" fmla="*/ 466531 h 746449"/>
              <a:gd name="connsiteX8" fmla="*/ 0 w 6400800"/>
              <a:gd name="connsiteY8" fmla="*/ 457200 h 746449"/>
              <a:gd name="connsiteX0" fmla="*/ 0 w 6400800"/>
              <a:gd name="connsiteY0" fmla="*/ 457200 h 754454"/>
              <a:gd name="connsiteX1" fmla="*/ 0 w 6400800"/>
              <a:gd name="connsiteY1" fmla="*/ 0 h 754454"/>
              <a:gd name="connsiteX2" fmla="*/ 6400800 w 6400800"/>
              <a:gd name="connsiteY2" fmla="*/ 0 h 754454"/>
              <a:gd name="connsiteX3" fmla="*/ 6400800 w 6400800"/>
              <a:gd name="connsiteY3" fmla="*/ 466531 h 754454"/>
              <a:gd name="connsiteX4" fmla="*/ 6396131 w 6400800"/>
              <a:gd name="connsiteY4" fmla="*/ 466531 h 754454"/>
              <a:gd name="connsiteX5" fmla="*/ 6399746 w 6400800"/>
              <a:gd name="connsiteY5" fmla="*/ 754454 h 754454"/>
              <a:gd name="connsiteX6" fmla="*/ 3200400 w 6400800"/>
              <a:gd name="connsiteY6" fmla="*/ 737118 h 754454"/>
              <a:gd name="connsiteX7" fmla="*/ 3209730 w 6400800"/>
              <a:gd name="connsiteY7" fmla="*/ 466531 h 754454"/>
              <a:gd name="connsiteX8" fmla="*/ 0 w 6400800"/>
              <a:gd name="connsiteY8" fmla="*/ 457200 h 754454"/>
              <a:gd name="connsiteX0" fmla="*/ 0 w 6400800"/>
              <a:gd name="connsiteY0" fmla="*/ 457200 h 754454"/>
              <a:gd name="connsiteX1" fmla="*/ 0 w 6400800"/>
              <a:gd name="connsiteY1" fmla="*/ 0 h 754454"/>
              <a:gd name="connsiteX2" fmla="*/ 6400800 w 6400800"/>
              <a:gd name="connsiteY2" fmla="*/ 0 h 754454"/>
              <a:gd name="connsiteX3" fmla="*/ 6400800 w 6400800"/>
              <a:gd name="connsiteY3" fmla="*/ 466531 h 754454"/>
              <a:gd name="connsiteX4" fmla="*/ 6396131 w 6400800"/>
              <a:gd name="connsiteY4" fmla="*/ 466531 h 754454"/>
              <a:gd name="connsiteX5" fmla="*/ 6399746 w 6400800"/>
              <a:gd name="connsiteY5" fmla="*/ 754454 h 754454"/>
              <a:gd name="connsiteX6" fmla="*/ 3200400 w 6400800"/>
              <a:gd name="connsiteY6" fmla="*/ 737118 h 754454"/>
              <a:gd name="connsiteX7" fmla="*/ 4383428 w 6400800"/>
              <a:gd name="connsiteY7" fmla="*/ 434511 h 754454"/>
              <a:gd name="connsiteX8" fmla="*/ 0 w 6400800"/>
              <a:gd name="connsiteY8" fmla="*/ 457200 h 754454"/>
              <a:gd name="connsiteX0" fmla="*/ 0 w 6400800"/>
              <a:gd name="connsiteY0" fmla="*/ 457200 h 754454"/>
              <a:gd name="connsiteX1" fmla="*/ 0 w 6400800"/>
              <a:gd name="connsiteY1" fmla="*/ 0 h 754454"/>
              <a:gd name="connsiteX2" fmla="*/ 6400800 w 6400800"/>
              <a:gd name="connsiteY2" fmla="*/ 0 h 754454"/>
              <a:gd name="connsiteX3" fmla="*/ 6400800 w 6400800"/>
              <a:gd name="connsiteY3" fmla="*/ 466531 h 754454"/>
              <a:gd name="connsiteX4" fmla="*/ 6396131 w 6400800"/>
              <a:gd name="connsiteY4" fmla="*/ 466531 h 754454"/>
              <a:gd name="connsiteX5" fmla="*/ 6399746 w 6400800"/>
              <a:gd name="connsiteY5" fmla="*/ 754454 h 754454"/>
              <a:gd name="connsiteX6" fmla="*/ 4374100 w 6400800"/>
              <a:gd name="connsiteY6" fmla="*/ 749125 h 754454"/>
              <a:gd name="connsiteX7" fmla="*/ 4383428 w 6400800"/>
              <a:gd name="connsiteY7" fmla="*/ 434511 h 754454"/>
              <a:gd name="connsiteX8" fmla="*/ 0 w 6400800"/>
              <a:gd name="connsiteY8" fmla="*/ 457200 h 754454"/>
              <a:gd name="connsiteX0" fmla="*/ 0 w 6400800"/>
              <a:gd name="connsiteY0" fmla="*/ 457200 h 754454"/>
              <a:gd name="connsiteX1" fmla="*/ 0 w 6400800"/>
              <a:gd name="connsiteY1" fmla="*/ 0 h 754454"/>
              <a:gd name="connsiteX2" fmla="*/ 6400800 w 6400800"/>
              <a:gd name="connsiteY2" fmla="*/ 0 h 754454"/>
              <a:gd name="connsiteX3" fmla="*/ 6400800 w 6400800"/>
              <a:gd name="connsiteY3" fmla="*/ 466531 h 754454"/>
              <a:gd name="connsiteX4" fmla="*/ 6396131 w 6400800"/>
              <a:gd name="connsiteY4" fmla="*/ 466531 h 754454"/>
              <a:gd name="connsiteX5" fmla="*/ 6399746 w 6400800"/>
              <a:gd name="connsiteY5" fmla="*/ 754454 h 754454"/>
              <a:gd name="connsiteX6" fmla="*/ 4389146 w 6400800"/>
              <a:gd name="connsiteY6" fmla="*/ 749125 h 754454"/>
              <a:gd name="connsiteX7" fmla="*/ 4383428 w 6400800"/>
              <a:gd name="connsiteY7" fmla="*/ 434511 h 754454"/>
              <a:gd name="connsiteX8" fmla="*/ 0 w 6400800"/>
              <a:gd name="connsiteY8" fmla="*/ 457200 h 754454"/>
              <a:gd name="connsiteX0" fmla="*/ 0 w 6400800"/>
              <a:gd name="connsiteY0" fmla="*/ 436692 h 754454"/>
              <a:gd name="connsiteX1" fmla="*/ 0 w 6400800"/>
              <a:gd name="connsiteY1" fmla="*/ 0 h 754454"/>
              <a:gd name="connsiteX2" fmla="*/ 6400800 w 6400800"/>
              <a:gd name="connsiteY2" fmla="*/ 0 h 754454"/>
              <a:gd name="connsiteX3" fmla="*/ 6400800 w 6400800"/>
              <a:gd name="connsiteY3" fmla="*/ 466531 h 754454"/>
              <a:gd name="connsiteX4" fmla="*/ 6396131 w 6400800"/>
              <a:gd name="connsiteY4" fmla="*/ 466531 h 754454"/>
              <a:gd name="connsiteX5" fmla="*/ 6399746 w 6400800"/>
              <a:gd name="connsiteY5" fmla="*/ 754454 h 754454"/>
              <a:gd name="connsiteX6" fmla="*/ 4389146 w 6400800"/>
              <a:gd name="connsiteY6" fmla="*/ 749125 h 754454"/>
              <a:gd name="connsiteX7" fmla="*/ 4383428 w 6400800"/>
              <a:gd name="connsiteY7" fmla="*/ 434511 h 754454"/>
              <a:gd name="connsiteX8" fmla="*/ 0 w 6400800"/>
              <a:gd name="connsiteY8" fmla="*/ 436692 h 7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754454">
                <a:moveTo>
                  <a:pt x="0" y="436692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466531"/>
                </a:lnTo>
                <a:lnTo>
                  <a:pt x="6396131" y="466531"/>
                </a:lnTo>
                <a:lnTo>
                  <a:pt x="6399746" y="754454"/>
                </a:lnTo>
                <a:lnTo>
                  <a:pt x="4389146" y="749125"/>
                </a:lnTo>
                <a:cubicBezTo>
                  <a:pt x="4389146" y="652709"/>
                  <a:pt x="4383428" y="530927"/>
                  <a:pt x="4383428" y="434511"/>
                </a:cubicBezTo>
                <a:lnTo>
                  <a:pt x="0" y="436692"/>
                </a:lnTo>
                <a:close/>
              </a:path>
            </a:pathLst>
          </a:cu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5135</TotalTime>
  <Words>716</Words>
  <Application>Microsoft Office PowerPoint</Application>
  <PresentationFormat>On-screen Show (4:3)</PresentationFormat>
  <Paragraphs>193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Courier New</vt:lpstr>
      <vt:lpstr>Garamond</vt:lpstr>
      <vt:lpstr>Georgia</vt:lpstr>
      <vt:lpstr>Lucida Console</vt:lpstr>
      <vt:lpstr>Symbol</vt:lpstr>
      <vt:lpstr>Wingdings</vt:lpstr>
      <vt:lpstr>Hrany</vt:lpstr>
      <vt:lpstr>Rovnice</vt:lpstr>
      <vt:lpstr>Computer graphics III –       Path tracing</vt:lpstr>
      <vt:lpstr>Tracing paths from the camera</vt:lpstr>
      <vt:lpstr>Path tracing, v. 0.1  (recursive form)</vt:lpstr>
      <vt:lpstr>Path Tracing – Loop version</vt:lpstr>
      <vt:lpstr>Path termination – Russian roulette</vt:lpstr>
      <vt:lpstr>Terminating paths – Russian roulette</vt:lpstr>
      <vt:lpstr>Survival probability – How to set it?</vt:lpstr>
      <vt:lpstr>Adjoint-drive RR and splitting</vt:lpstr>
      <vt:lpstr>Direction sampling</vt:lpstr>
      <vt:lpstr>Direction sampling</vt:lpstr>
      <vt:lpstr>BRDF importance sampling</vt:lpstr>
      <vt:lpstr>BRDF IS in a path tracer</vt:lpstr>
      <vt:lpstr>Path guiding</vt:lpstr>
      <vt:lpstr>Path guiding</vt:lpstr>
      <vt:lpstr>Direct illumination calculation in a path tracer</vt:lpstr>
      <vt:lpstr>Direct illumination: Two strategies</vt:lpstr>
      <vt:lpstr>The use of MIS in a path tracer</vt:lpstr>
      <vt:lpstr>Dealing with multiple light sources</vt:lpstr>
      <vt:lpstr>Learning the lights’ contributions</vt:lpstr>
      <vt:lpstr>Learning the lights’ contributions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tracing - Computer graphics III (NPGR010)</dc:title>
  <dc:creator>Jaroslav Křivánek</dc:creator>
  <cp:lastModifiedBy>Jaroslav Krivanek</cp:lastModifiedBy>
  <cp:revision>3195</cp:revision>
  <dcterms:created xsi:type="dcterms:W3CDTF">2006-11-17T09:10:54Z</dcterms:created>
  <dcterms:modified xsi:type="dcterms:W3CDTF">2018-12-05T08:24:09Z</dcterms:modified>
</cp:coreProperties>
</file>